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  <p:sldMasterId id="2147483662" r:id="rId2"/>
    <p:sldMasterId id="2147483674" r:id="rId3"/>
  </p:sldMasterIdLst>
  <p:notesMasterIdLst>
    <p:notesMasterId r:id="rId16"/>
  </p:notesMasterIdLst>
  <p:handoutMasterIdLst>
    <p:handoutMasterId r:id="rId17"/>
  </p:handoutMasterIdLst>
  <p:sldIdLst>
    <p:sldId id="265" r:id="rId4"/>
    <p:sldId id="271" r:id="rId5"/>
    <p:sldId id="269" r:id="rId6"/>
    <p:sldId id="267" r:id="rId7"/>
    <p:sldId id="272" r:id="rId8"/>
    <p:sldId id="275" r:id="rId9"/>
    <p:sldId id="277" r:id="rId10"/>
    <p:sldId id="276" r:id="rId11"/>
    <p:sldId id="270" r:id="rId12"/>
    <p:sldId id="273" r:id="rId13"/>
    <p:sldId id="278" r:id="rId14"/>
    <p:sldId id="268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3C96C51-73AD-7B43-9A56-F06A2FC33A34}">
          <p14:sldIdLst>
            <p14:sldId id="265"/>
            <p14:sldId id="271"/>
            <p14:sldId id="269"/>
            <p14:sldId id="267"/>
            <p14:sldId id="272"/>
            <p14:sldId id="275"/>
            <p14:sldId id="277"/>
            <p14:sldId id="276"/>
            <p14:sldId id="270"/>
            <p14:sldId id="273"/>
            <p14:sldId id="278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E000C"/>
    <a:srgbClr val="B9000C"/>
    <a:srgbClr val="1B85B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55" autoAdjust="0"/>
  </p:normalViewPr>
  <p:slideViewPr>
    <p:cSldViewPr>
      <p:cViewPr>
        <p:scale>
          <a:sx n="101" d="100"/>
          <a:sy n="101" d="100"/>
        </p:scale>
        <p:origin x="136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29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\mlyko\work\prog\POV\Docs\vyhodnoceni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mlyko/work/prog/POV/Docs/vyhodnoceni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List1!$B$19</c:f>
              <c:strCache>
                <c:ptCount val="1"/>
                <c:pt idx="0">
                  <c:v>Vyhodnocení doteků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List1!$A$20:$A$23</c:f>
              <c:strCache>
                <c:ptCount val="4"/>
                <c:pt idx="0">
                  <c:v>anotované</c:v>
                </c:pt>
                <c:pt idx="1">
                  <c:v>detekované správně</c:v>
                </c:pt>
                <c:pt idx="2">
                  <c:v>chybějící doteky</c:v>
                </c:pt>
                <c:pt idx="3">
                  <c:v>doteky navíc</c:v>
                </c:pt>
              </c:strCache>
            </c:strRef>
          </c:cat>
          <c:val>
            <c:numRef>
              <c:f>List1!$B$20:$B$23</c:f>
              <c:numCache>
                <c:formatCode>General</c:formatCode>
                <c:ptCount val="4"/>
                <c:pt idx="0">
                  <c:v>389.0</c:v>
                </c:pt>
                <c:pt idx="1">
                  <c:v>264.0</c:v>
                </c:pt>
                <c:pt idx="2">
                  <c:v>125.0</c:v>
                </c:pt>
                <c:pt idx="3">
                  <c:v>116.0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262-46B9-B21D-F0A3FA28D3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754633152"/>
        <c:axId val="-1754631376"/>
      </c:barChart>
      <c:catAx>
        <c:axId val="-1754633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-1754631376"/>
        <c:crosses val="autoZero"/>
        <c:auto val="1"/>
        <c:lblAlgn val="ctr"/>
        <c:lblOffset val="100"/>
        <c:noMultiLvlLbl val="0"/>
      </c:catAx>
      <c:valAx>
        <c:axId val="-1754631376"/>
        <c:scaling>
          <c:orientation val="minMax"/>
          <c:max val="4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-1754633152"/>
        <c:crosses val="autoZero"/>
        <c:crossBetween val="between"/>
        <c:majorUnit val="8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List1!$B$26</c:f>
              <c:strCache>
                <c:ptCount val="1"/>
                <c:pt idx="0">
                  <c:v>Vyhodnocení gólů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List1!$A$27:$A$30</c:f>
              <c:strCache>
                <c:ptCount val="4"/>
                <c:pt idx="0">
                  <c:v>anotované</c:v>
                </c:pt>
                <c:pt idx="1">
                  <c:v>detekované správně</c:v>
                </c:pt>
                <c:pt idx="2">
                  <c:v>chybějící góly</c:v>
                </c:pt>
                <c:pt idx="3">
                  <c:v>góly navíc</c:v>
                </c:pt>
              </c:strCache>
            </c:strRef>
          </c:cat>
          <c:val>
            <c:numRef>
              <c:f>List1!$B$27:$B$30</c:f>
              <c:numCache>
                <c:formatCode>General</c:formatCode>
                <c:ptCount val="4"/>
                <c:pt idx="0">
                  <c:v>28.0</c:v>
                </c:pt>
                <c:pt idx="1">
                  <c:v>27.0</c:v>
                </c:pt>
                <c:pt idx="2">
                  <c:v>1.0</c:v>
                </c:pt>
                <c:pt idx="3">
                  <c:v>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754694288"/>
        <c:axId val="-1754693072"/>
      </c:barChart>
      <c:catAx>
        <c:axId val="-1754694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-1754693072"/>
        <c:crosses val="autoZero"/>
        <c:auto val="1"/>
        <c:lblAlgn val="ctr"/>
        <c:lblOffset val="100"/>
        <c:noMultiLvlLbl val="0"/>
      </c:catAx>
      <c:valAx>
        <c:axId val="-1754693072"/>
        <c:scaling>
          <c:orientation val="minMax"/>
          <c:max val="28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-1754694288"/>
        <c:crosses val="autoZero"/>
        <c:crossBetween val="between"/>
        <c:majorUnit val="4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3BC5A864-16F4-4AA0-9AD4-C87D5052C81F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703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tiff>
</file>

<file path=ppt/media/image13.tiff>
</file>

<file path=ppt/media/image2.tiff>
</file>

<file path=ppt/media/image3.png>
</file>

<file path=ppt/media/image4.tiff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noProof="0"/>
              <a:t>Klepnutím lze upravit styly předlohy textu.</a:t>
            </a:r>
          </a:p>
          <a:p>
            <a:pPr lvl="1"/>
            <a:r>
              <a:rPr lang="cs-CZ" noProof="0"/>
              <a:t>Druhá úroveň</a:t>
            </a:r>
          </a:p>
          <a:p>
            <a:pPr lvl="2"/>
            <a:r>
              <a:rPr lang="cs-CZ" noProof="0"/>
              <a:t>Třetí úroveň</a:t>
            </a:r>
          </a:p>
          <a:p>
            <a:pPr lvl="3"/>
            <a:r>
              <a:rPr lang="cs-CZ" noProof="0"/>
              <a:t>Čtvrtá úroveň</a:t>
            </a:r>
          </a:p>
          <a:p>
            <a:pPr lvl="4"/>
            <a:r>
              <a:rPr lang="cs-CZ" noProof="0"/>
              <a:t>Pátá úroveň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C2EC770D-E6D7-420F-8403-E8EAC7E85FFB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19512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tif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4" name="Text Box 21"/>
          <p:cNvSpPr txBox="1">
            <a:spLocks noChangeArrowheads="1"/>
          </p:cNvSpPr>
          <p:nvPr/>
        </p:nvSpPr>
        <p:spPr bwMode="auto">
          <a:xfrm>
            <a:off x="0" y="1917700"/>
            <a:ext cx="608416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1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  <a:br>
              <a:rPr lang="en-US" sz="3200" dirty="0">
                <a:solidFill>
                  <a:schemeClr val="bg1"/>
                </a:solidFill>
                <a:latin typeface="Century Gothic" charset="0"/>
              </a:rPr>
            </a:b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2</a:t>
            </a:r>
          </a:p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3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</a:p>
        </p:txBody>
      </p:sp>
      <p:sp>
        <p:nvSpPr>
          <p:cNvPr id="5" name="Text Box 22"/>
          <p:cNvSpPr txBox="1">
            <a:spLocks noChangeArrowheads="1"/>
          </p:cNvSpPr>
          <p:nvPr/>
        </p:nvSpPr>
        <p:spPr bwMode="auto">
          <a:xfrm>
            <a:off x="0" y="3717925"/>
            <a:ext cx="608416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2000">
                <a:solidFill>
                  <a:srgbClr val="000000"/>
                </a:solidFill>
                <a:latin typeface="Century Gothic" charset="0"/>
              </a:rPr>
              <a:t>Jméno Příjmení</a:t>
            </a:r>
            <a:endParaRPr lang="en-US" sz="2000" dirty="0">
              <a:solidFill>
                <a:srgbClr val="000000"/>
              </a:solidFill>
              <a:latin typeface="Century Gothic" charset="0"/>
            </a:endParaRPr>
          </a:p>
        </p:txBody>
      </p:sp>
      <p:sp>
        <p:nvSpPr>
          <p:cNvPr id="6" name="Text Box 23"/>
          <p:cNvSpPr txBox="1">
            <a:spLocks noChangeArrowheads="1"/>
          </p:cNvSpPr>
          <p:nvPr/>
        </p:nvSpPr>
        <p:spPr bwMode="auto">
          <a:xfrm>
            <a:off x="0" y="4149725"/>
            <a:ext cx="6084168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Vysoké učení technické v Brně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, </a:t>
            </a:r>
            <a:br>
              <a:rPr lang="en-US" sz="1400" dirty="0">
                <a:solidFill>
                  <a:schemeClr val="bg2"/>
                </a:solidFill>
                <a:latin typeface="Century Gothic" charset="0"/>
              </a:rPr>
            </a:b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Fa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kulta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 informačních technologií v Brně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Bo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ž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et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chova 2, 612 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66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 Brno</a:t>
            </a:r>
          </a:p>
          <a:p>
            <a:pPr algn="r" eaLnBrk="0" hangingPunct="0">
              <a:defRPr/>
            </a:pP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jmeno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@</a:t>
            </a:r>
            <a:r>
              <a:rPr lang="en-US" sz="1400" dirty="0" err="1">
                <a:solidFill>
                  <a:schemeClr val="bg2"/>
                </a:solidFill>
                <a:latin typeface="Century Gothic" charset="0"/>
              </a:rPr>
              <a:t>fit.vutbr.cz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99.99.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2008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</p:txBody>
      </p:sp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6500" y="3785883"/>
            <a:ext cx="2740975" cy="6578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89522-2E8C-4E01-9411-48D19092CF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6563" y="-63500"/>
            <a:ext cx="2178050" cy="6159500"/>
          </a:xfrm>
        </p:spPr>
        <p:txBody>
          <a:bodyPr vert="eaVert"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250825" y="-63500"/>
            <a:ext cx="6383338" cy="6159500"/>
          </a:xfrm>
        </p:spPr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82A94-779D-4189-8EEF-DE1F6038A2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4" name="Text Box 21"/>
          <p:cNvSpPr txBox="1">
            <a:spLocks noChangeArrowheads="1"/>
          </p:cNvSpPr>
          <p:nvPr/>
        </p:nvSpPr>
        <p:spPr bwMode="auto">
          <a:xfrm>
            <a:off x="0" y="1917700"/>
            <a:ext cx="608416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1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  <a:br>
              <a:rPr lang="en-US" sz="3200" dirty="0">
                <a:solidFill>
                  <a:schemeClr val="bg1"/>
                </a:solidFill>
                <a:latin typeface="Century Gothic" charset="0"/>
              </a:rPr>
            </a:b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2</a:t>
            </a:r>
          </a:p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3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</a:p>
        </p:txBody>
      </p:sp>
      <p:sp>
        <p:nvSpPr>
          <p:cNvPr id="5" name="Text Box 22"/>
          <p:cNvSpPr txBox="1">
            <a:spLocks noChangeArrowheads="1"/>
          </p:cNvSpPr>
          <p:nvPr/>
        </p:nvSpPr>
        <p:spPr bwMode="auto">
          <a:xfrm>
            <a:off x="0" y="3717925"/>
            <a:ext cx="608416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2000">
                <a:solidFill>
                  <a:srgbClr val="000000"/>
                </a:solidFill>
                <a:latin typeface="Century Gothic" charset="0"/>
              </a:rPr>
              <a:t>Jméno Příjmení</a:t>
            </a:r>
            <a:endParaRPr lang="en-US" sz="2000" dirty="0">
              <a:solidFill>
                <a:srgbClr val="000000"/>
              </a:solidFill>
              <a:latin typeface="Century Gothic" charset="0"/>
            </a:endParaRPr>
          </a:p>
        </p:txBody>
      </p:sp>
      <p:sp>
        <p:nvSpPr>
          <p:cNvPr id="6" name="Text Box 23"/>
          <p:cNvSpPr txBox="1">
            <a:spLocks noChangeArrowheads="1"/>
          </p:cNvSpPr>
          <p:nvPr/>
        </p:nvSpPr>
        <p:spPr bwMode="auto">
          <a:xfrm>
            <a:off x="0" y="4149725"/>
            <a:ext cx="6084168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Vysoké učení technické v Brně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, </a:t>
            </a:r>
            <a:br>
              <a:rPr lang="en-US" sz="1400" dirty="0">
                <a:solidFill>
                  <a:schemeClr val="bg2"/>
                </a:solidFill>
                <a:latin typeface="Century Gothic" charset="0"/>
              </a:rPr>
            </a:b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Fa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kulta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 informačních technologií v Brně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Bo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ž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et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chova 2, 612 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66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 Brno</a:t>
            </a:r>
          </a:p>
          <a:p>
            <a:pPr algn="r" eaLnBrk="0" hangingPunct="0">
              <a:defRPr/>
            </a:pP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jmeno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@</a:t>
            </a:r>
            <a:r>
              <a:rPr lang="en-US" sz="1400" dirty="0" err="1">
                <a:solidFill>
                  <a:schemeClr val="bg2"/>
                </a:solidFill>
                <a:latin typeface="Century Gothic" charset="0"/>
              </a:rPr>
              <a:t>fit.vutbr.cz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99.99.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2008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</p:txBody>
      </p:sp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500" y="3785883"/>
            <a:ext cx="2740975" cy="6578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6500" y="3785883"/>
            <a:ext cx="2740975" cy="65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12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42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9028-E544-45A7-8DE0-FD990656D1E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448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250825" y="765175"/>
            <a:ext cx="4279900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83125" y="765175"/>
            <a:ext cx="42814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DADEB-4866-429A-961D-8D432CF1296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37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BC891-BDD7-4A6D-8B84-665EE511F4B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21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0B8E84-CD99-4642-8FD0-3BBC5AE1355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7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CDD02-48EB-443D-8B3B-FF21E6F848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26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0E555-F032-4235-A56B-30278DCD2F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35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FB1131-F0DA-4AAB-88CB-7CCA193D69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4AA7B-9000-497D-89FE-96FDD444B19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335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89522-2E8C-4E01-9411-48D19092CF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049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6563" y="-63500"/>
            <a:ext cx="2178050" cy="6159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250825" y="-63500"/>
            <a:ext cx="6383338" cy="6159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82A94-779D-4189-8EEF-DE1F6038A2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3579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 userDrawn="1"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500" y="3785883"/>
            <a:ext cx="2740975" cy="657834"/>
          </a:xfrm>
          <a:prstGeom prst="rect">
            <a:avLst/>
          </a:prstGeom>
        </p:spPr>
      </p:pic>
      <p:sp>
        <p:nvSpPr>
          <p:cNvPr id="6" name="Text Box 23"/>
          <p:cNvSpPr txBox="1">
            <a:spLocks noChangeArrowheads="1"/>
          </p:cNvSpPr>
          <p:nvPr/>
        </p:nvSpPr>
        <p:spPr bwMode="auto">
          <a:xfrm>
            <a:off x="0" y="4149725"/>
            <a:ext cx="6084168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Vysoké učení technické v Brně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, </a:t>
            </a:r>
            <a:br>
              <a:rPr lang="en-US" sz="1400" dirty="0">
                <a:solidFill>
                  <a:schemeClr val="bg2"/>
                </a:solidFill>
                <a:latin typeface="Century Gothic" charset="0"/>
              </a:rPr>
            </a:b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Fa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kulta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 informačních technologií v Brně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Bo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ž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et</a:t>
            </a: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ě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chova 2, 612 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66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 Brno</a:t>
            </a:r>
          </a:p>
          <a:p>
            <a:pPr algn="r" eaLnBrk="0" hangingPunct="0">
              <a:defRPr/>
            </a:pPr>
            <a:r>
              <a:rPr lang="cs-CZ" sz="1400" dirty="0" err="1">
                <a:solidFill>
                  <a:schemeClr val="bg2"/>
                </a:solidFill>
                <a:latin typeface="Century Gothic" charset="0"/>
              </a:rPr>
              <a:t>jmeno</a:t>
            </a: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@</a:t>
            </a:r>
            <a:r>
              <a:rPr lang="en-US" sz="1400" dirty="0" err="1">
                <a:solidFill>
                  <a:schemeClr val="bg2"/>
                </a:solidFill>
                <a:latin typeface="Century Gothic" charset="0"/>
              </a:rPr>
              <a:t>fit.vutbr.cz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 dirty="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 dirty="0">
                <a:solidFill>
                  <a:schemeClr val="bg2"/>
                </a:solidFill>
                <a:latin typeface="Century Gothic" charset="0"/>
              </a:rPr>
              <a:t>99.99.</a:t>
            </a:r>
            <a:r>
              <a:rPr lang="cs-CZ" sz="1400" dirty="0">
                <a:solidFill>
                  <a:schemeClr val="bg2"/>
                </a:solidFill>
                <a:latin typeface="Century Gothic" charset="0"/>
              </a:rPr>
              <a:t>2008</a:t>
            </a:r>
            <a:endParaRPr lang="en-US" sz="1400" dirty="0">
              <a:solidFill>
                <a:schemeClr val="bg2"/>
              </a:solidFill>
              <a:latin typeface="Century Gothic" charset="0"/>
            </a:endParaRPr>
          </a:p>
        </p:txBody>
      </p:sp>
      <p:sp>
        <p:nvSpPr>
          <p:cNvPr id="5" name="Text Box 22"/>
          <p:cNvSpPr txBox="1">
            <a:spLocks noChangeArrowheads="1"/>
          </p:cNvSpPr>
          <p:nvPr/>
        </p:nvSpPr>
        <p:spPr bwMode="auto">
          <a:xfrm>
            <a:off x="0" y="3717925"/>
            <a:ext cx="608416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2000">
                <a:solidFill>
                  <a:srgbClr val="000000"/>
                </a:solidFill>
                <a:latin typeface="Century Gothic" charset="0"/>
              </a:rPr>
              <a:t>Jméno Příjmení</a:t>
            </a:r>
            <a:endParaRPr lang="en-US" sz="2000" dirty="0">
              <a:solidFill>
                <a:srgbClr val="000000"/>
              </a:solidFill>
              <a:latin typeface="Century Gothic" charset="0"/>
            </a:endParaRPr>
          </a:p>
        </p:txBody>
      </p:sp>
      <p:sp>
        <p:nvSpPr>
          <p:cNvPr id="4" name="Text Box 21"/>
          <p:cNvSpPr txBox="1">
            <a:spLocks noChangeArrowheads="1"/>
          </p:cNvSpPr>
          <p:nvPr/>
        </p:nvSpPr>
        <p:spPr bwMode="auto">
          <a:xfrm>
            <a:off x="-1" y="1917700"/>
            <a:ext cx="9007475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1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  <a:br>
              <a:rPr lang="en-US" sz="3200" dirty="0">
                <a:solidFill>
                  <a:schemeClr val="bg1"/>
                </a:solidFill>
                <a:latin typeface="Century Gothic" charset="0"/>
              </a:rPr>
            </a:b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2</a:t>
            </a:r>
          </a:p>
          <a:p>
            <a:pPr algn="r" eaLnBrk="0" hangingPunct="0">
              <a:defRPr/>
            </a:pPr>
            <a:r>
              <a:rPr lang="cs-CZ" sz="3200" dirty="0">
                <a:solidFill>
                  <a:schemeClr val="bg1"/>
                </a:solidFill>
                <a:latin typeface="Century Gothic" charset="0"/>
              </a:rPr>
              <a:t>Nadpis 3</a:t>
            </a:r>
            <a:r>
              <a:rPr lang="en-US" sz="3200" dirty="0">
                <a:solidFill>
                  <a:schemeClr val="bg1"/>
                </a:solidFill>
                <a:latin typeface="Century Gothic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95422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726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9028-E544-45A7-8DE0-FD990656D1E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5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250825" y="765175"/>
            <a:ext cx="4279900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83125" y="765175"/>
            <a:ext cx="42814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DADEB-4866-429A-961D-8D432CF1296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82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BC891-BDD7-4A6D-8B84-665EE511F4B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61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0B8E84-CD99-4642-8FD0-3BBC5AE1355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831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CDD02-48EB-443D-8B3B-FF21E6F848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01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9028-E544-45A7-8DE0-FD990656D1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ávěreč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0" y="0"/>
            <a:ext cx="9144000" cy="6858001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5" name="Nadpis 1"/>
          <p:cNvSpPr>
            <a:spLocks noGrp="1"/>
          </p:cNvSpPr>
          <p:nvPr>
            <p:ph type="title" hasCustomPrompt="1"/>
          </p:nvPr>
        </p:nvSpPr>
        <p:spPr>
          <a:xfrm>
            <a:off x="685800" y="3068637"/>
            <a:ext cx="7772400" cy="7207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cs-CZ" noProof="0" dirty="0"/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12147704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0E555-F032-4235-A56B-30278DCD2F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564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4AA7B-9000-497D-89FE-96FDD444B19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37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89522-2E8C-4E01-9411-48D19092CF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307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6563" y="-63500"/>
            <a:ext cx="2178050" cy="6159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250825" y="-63500"/>
            <a:ext cx="6383338" cy="6159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82A94-779D-4189-8EEF-DE1F6038A2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250825" y="765175"/>
            <a:ext cx="4279900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83125" y="765175"/>
            <a:ext cx="42814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DADEB-4866-429A-961D-8D432CF129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BC891-BDD7-4A6D-8B84-665EE511F4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0B8E84-CD99-4642-8FD0-3BBC5AE135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CDD02-48EB-443D-8B3B-FF21E6F848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0E555-F032-4235-A56B-30278DCD2F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cs-CZ" noProof="0"/>
              <a:t>Klepnutím na ikonu přidáte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4AA7B-9000-497D-89FE-96FDD444B1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14" Type="http://schemas.openxmlformats.org/officeDocument/2006/relationships/image" Target="../media/image1.tiff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0" y="0"/>
            <a:ext cx="9144000" cy="539750"/>
          </a:xfrm>
          <a:prstGeom prst="rect">
            <a:avLst/>
          </a:prstGeom>
          <a:solidFill>
            <a:schemeClr val="tx1">
              <a:alpha val="10001"/>
            </a:schemeClr>
          </a:solidFill>
          <a:ln w="9525" cmpd="thinThick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-63500"/>
            <a:ext cx="7772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 předlohy nadpisů.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765175"/>
            <a:ext cx="8713788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styly předlohy textu.</a:t>
            </a:r>
          </a:p>
          <a:p>
            <a:pPr lvl="1"/>
            <a:r>
              <a:rPr lang="en-US"/>
              <a:t>Druhá úroveň</a:t>
            </a:r>
          </a:p>
          <a:p>
            <a:pPr lvl="2"/>
            <a:r>
              <a:rPr lang="en-US"/>
              <a:t>Třetí úroveň</a:t>
            </a:r>
          </a:p>
          <a:p>
            <a:pPr lvl="3"/>
            <a:r>
              <a:rPr lang="en-US"/>
              <a:t>Čtvrtá úroveň</a:t>
            </a:r>
          </a:p>
          <a:p>
            <a:pPr lvl="4"/>
            <a:r>
              <a:rPr lang="en-US"/>
              <a:t>Pátá úroveň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2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2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1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1F689FCD-58F0-4A19-9B16-00A7A82B59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27013" y="150813"/>
            <a:ext cx="36512" cy="287337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8077200" y="152400"/>
            <a:ext cx="36513" cy="287338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178693" y="111500"/>
            <a:ext cx="365961" cy="3659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0" y="0"/>
            <a:ext cx="9144000" cy="539750"/>
          </a:xfrm>
          <a:prstGeom prst="rect">
            <a:avLst/>
          </a:prstGeom>
          <a:solidFill>
            <a:schemeClr val="tx1">
              <a:alpha val="10001"/>
            </a:schemeClr>
          </a:solidFill>
          <a:ln w="9525" cmpd="thinThick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-63500"/>
            <a:ext cx="7772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 předlohy nadpisů.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765175"/>
            <a:ext cx="8713788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styly předlohy textu.</a:t>
            </a:r>
          </a:p>
          <a:p>
            <a:pPr lvl="1"/>
            <a:r>
              <a:rPr lang="en-US"/>
              <a:t>Druhá úroveň</a:t>
            </a:r>
          </a:p>
          <a:p>
            <a:pPr lvl="2"/>
            <a:r>
              <a:rPr lang="en-US"/>
              <a:t>Třetí úroveň</a:t>
            </a:r>
          </a:p>
          <a:p>
            <a:pPr lvl="3"/>
            <a:r>
              <a:rPr lang="en-US"/>
              <a:t>Čtvrtá úroveň</a:t>
            </a:r>
          </a:p>
          <a:p>
            <a:pPr lvl="4"/>
            <a:r>
              <a:rPr lang="en-US"/>
              <a:t>Pátá úroveň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2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2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1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1F689FCD-58F0-4A19-9B16-00A7A82B59C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27013" y="150813"/>
            <a:ext cx="36512" cy="287337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8077200" y="152400"/>
            <a:ext cx="36513" cy="287338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78693" y="111500"/>
            <a:ext cx="365961" cy="3659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178693" y="111500"/>
            <a:ext cx="365961" cy="3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0" y="0"/>
            <a:ext cx="9144000" cy="539750"/>
          </a:xfrm>
          <a:prstGeom prst="rect">
            <a:avLst/>
          </a:prstGeom>
          <a:solidFill>
            <a:schemeClr val="tx1">
              <a:alpha val="10001"/>
            </a:schemeClr>
          </a:solidFill>
          <a:ln w="9525" cmpd="thinThick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-63500"/>
            <a:ext cx="7772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 předlohy nadpisů.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765175"/>
            <a:ext cx="8713788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Klepnutím lze upravit styly předlohy textu.</a:t>
            </a:r>
          </a:p>
          <a:p>
            <a:pPr lvl="1"/>
            <a:r>
              <a:rPr lang="en-US"/>
              <a:t>Druhá úroveň</a:t>
            </a:r>
          </a:p>
          <a:p>
            <a:pPr lvl="2"/>
            <a:r>
              <a:rPr lang="en-US"/>
              <a:t>Třetí úroveň</a:t>
            </a:r>
          </a:p>
          <a:p>
            <a:pPr lvl="3"/>
            <a:r>
              <a:rPr lang="en-US"/>
              <a:t>Čtvrtá úroveň</a:t>
            </a:r>
          </a:p>
          <a:p>
            <a:pPr lvl="4"/>
            <a:r>
              <a:rPr lang="en-US"/>
              <a:t>Pátá úroveň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2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2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1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1F689FCD-58F0-4A19-9B16-00A7A82B59C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27013" y="150813"/>
            <a:ext cx="36512" cy="287337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8077200" y="152400"/>
            <a:ext cx="36513" cy="287338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78693" y="111500"/>
            <a:ext cx="365961" cy="3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40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6" r:id="rId8"/>
    <p:sldLayoutId id="2147483682" r:id="rId9"/>
    <p:sldLayoutId id="2147483683" r:id="rId10"/>
    <p:sldLayoutId id="2147483684" r:id="rId11"/>
    <p:sldLayoutId id="2147483685" r:id="rId12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jpeg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2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3" name="Rectangle 30"/>
          <p:cNvSpPr>
            <a:spLocks noChangeArrowheads="1"/>
          </p:cNvSpPr>
          <p:nvPr/>
        </p:nvSpPr>
        <p:spPr bwMode="auto">
          <a:xfrm>
            <a:off x="6242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4" name="Rectangle 31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5" name="Rectangle 32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6" name="Text Box 33"/>
          <p:cNvSpPr txBox="1">
            <a:spLocks noChangeArrowheads="1"/>
          </p:cNvSpPr>
          <p:nvPr/>
        </p:nvSpPr>
        <p:spPr bwMode="auto">
          <a:xfrm>
            <a:off x="0" y="1917700"/>
            <a:ext cx="896448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 eaLnBrk="0" hangingPunct="0"/>
            <a:r>
              <a:rPr lang="cs-CZ" sz="3200" dirty="0" smtClean="0">
                <a:solidFill>
                  <a:schemeClr val="bg1"/>
                </a:solidFill>
              </a:rPr>
              <a:t>Analýza hry stolního fotbálku</a:t>
            </a:r>
            <a:endParaRPr lang="cs-CZ" sz="3200" dirty="0">
              <a:solidFill>
                <a:schemeClr val="bg1"/>
              </a:solidFill>
            </a:endParaRPr>
          </a:p>
        </p:txBody>
      </p:sp>
      <p:sp>
        <p:nvSpPr>
          <p:cNvPr id="15367" name="Text Box 34"/>
          <p:cNvSpPr txBox="1">
            <a:spLocks noChangeArrowheads="1"/>
          </p:cNvSpPr>
          <p:nvPr/>
        </p:nvSpPr>
        <p:spPr bwMode="auto">
          <a:xfrm>
            <a:off x="-461800" y="3717925"/>
            <a:ext cx="6858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2000" dirty="0" smtClean="0">
                <a:solidFill>
                  <a:srgbClr val="000000"/>
                </a:solidFill>
              </a:rPr>
              <a:t>Adam Jež</a:t>
            </a:r>
            <a:endParaRPr lang="cs-CZ" sz="2000" dirty="0">
              <a:solidFill>
                <a:srgbClr val="000000"/>
              </a:solidFill>
            </a:endParaRPr>
          </a:p>
          <a:p>
            <a:pPr algn="r" eaLnBrk="0" hangingPunct="0"/>
            <a:r>
              <a:rPr lang="cs-CZ" sz="2000" dirty="0">
                <a:solidFill>
                  <a:srgbClr val="000000"/>
                </a:solidFill>
              </a:rPr>
              <a:t>Tomáš Mlynarič</a:t>
            </a:r>
          </a:p>
        </p:txBody>
      </p:sp>
      <p:sp>
        <p:nvSpPr>
          <p:cNvPr id="15368" name="Text Box 35"/>
          <p:cNvSpPr txBox="1">
            <a:spLocks noChangeArrowheads="1"/>
          </p:cNvSpPr>
          <p:nvPr/>
        </p:nvSpPr>
        <p:spPr bwMode="auto">
          <a:xfrm>
            <a:off x="-443544" y="4425811"/>
            <a:ext cx="68580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1400" dirty="0">
                <a:solidFill>
                  <a:schemeClr val="bg2"/>
                </a:solidFill>
              </a:rPr>
              <a:t>Vysoké učení technické v Brně, Fakulta informačních technologií</a:t>
            </a:r>
          </a:p>
          <a:p>
            <a:pPr algn="r" eaLnBrk="0" hangingPunct="0"/>
            <a:r>
              <a:rPr lang="cs-CZ" sz="1400" dirty="0">
                <a:solidFill>
                  <a:schemeClr val="bg2"/>
                </a:solidFill>
              </a:rPr>
              <a:t>Božetěchova 1/2, 612 66 Brno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xjezad00@stud.fit.vutbr.cz</a:t>
            </a:r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r>
              <a:rPr lang="cs-CZ" sz="1400" dirty="0">
                <a:solidFill>
                  <a:schemeClr val="bg2"/>
                </a:solidFill>
              </a:rPr>
              <a:t>xmlyna06@stud.fit.vutbr.cz</a:t>
            </a: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4. 1. 2017</a:t>
            </a:r>
            <a:endParaRPr lang="cs-CZ" sz="1400" dirty="0">
              <a:solidFill>
                <a:schemeClr val="bg2"/>
              </a:solidFill>
            </a:endParaRPr>
          </a:p>
        </p:txBody>
      </p:sp>
      <p:sp>
        <p:nvSpPr>
          <p:cNvPr id="15370" name="Rectangle 37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712" y="3781304"/>
            <a:ext cx="2685446" cy="6445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Vyhodnocení doteků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aphicFrame>
        <p:nvGraphicFramePr>
          <p:cNvPr id="6" name="Zástupný symbol pro obsah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8754575"/>
              </p:ext>
            </p:extLst>
          </p:nvPr>
        </p:nvGraphicFramePr>
        <p:xfrm>
          <a:off x="132185" y="1701140"/>
          <a:ext cx="8857109" cy="475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ovéPole 8"/>
          <p:cNvSpPr txBox="1"/>
          <p:nvPr/>
        </p:nvSpPr>
        <p:spPr>
          <a:xfrm>
            <a:off x="132185" y="798383"/>
            <a:ext cx="5181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800" dirty="0"/>
              <a:t>264</a:t>
            </a:r>
            <a:r>
              <a:rPr lang="cs-CZ" sz="2800" dirty="0"/>
              <a:t> </a:t>
            </a:r>
            <a:r>
              <a:rPr lang="cs-CZ" sz="2800" dirty="0" smtClean="0"/>
              <a:t>z </a:t>
            </a:r>
            <a:r>
              <a:rPr lang="cs-CZ" sz="2800" dirty="0"/>
              <a:t>389 = </a:t>
            </a:r>
            <a:r>
              <a:rPr lang="fi-FI" sz="2800" b="1" dirty="0"/>
              <a:t>67.87</a:t>
            </a:r>
            <a:r>
              <a:rPr lang="mr-IN" sz="2800" b="1" dirty="0"/>
              <a:t>%</a:t>
            </a:r>
            <a:r>
              <a:rPr lang="en-US" dirty="0"/>
              <a:t>… </a:t>
            </a:r>
            <a:r>
              <a:rPr lang="cs-CZ" smtClean="0"/>
              <a:t>116 navíc</a:t>
            </a:r>
            <a:endParaRPr lang="cs-CZ" dirty="0"/>
          </a:p>
        </p:txBody>
      </p:sp>
      <p:sp>
        <p:nvSpPr>
          <p:cNvPr id="10" name="Obdélník 9"/>
          <p:cNvSpPr/>
          <p:nvPr/>
        </p:nvSpPr>
        <p:spPr>
          <a:xfrm>
            <a:off x="8027988" y="728985"/>
            <a:ext cx="7040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800" b="1">
                <a:sym typeface="Wingdings"/>
              </a:rPr>
              <a:t></a:t>
            </a:r>
            <a:endParaRPr lang="cs-CZ" sz="4800"/>
          </a:p>
        </p:txBody>
      </p:sp>
    </p:spTree>
    <p:extLst>
      <p:ext uri="{BB962C8B-B14F-4D97-AF65-F5344CB8AC3E}">
        <p14:creationId xmlns:p14="http://schemas.microsoft.com/office/powerpoint/2010/main" val="80788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Vyhodnocení gólů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ovéPole 8"/>
          <p:cNvSpPr txBox="1"/>
          <p:nvPr/>
        </p:nvSpPr>
        <p:spPr>
          <a:xfrm>
            <a:off x="132185" y="798383"/>
            <a:ext cx="4594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800" dirty="0" smtClean="0"/>
              <a:t>27</a:t>
            </a:r>
            <a:r>
              <a:rPr lang="en-US" sz="2800" dirty="0" smtClean="0"/>
              <a:t> </a:t>
            </a:r>
            <a:r>
              <a:rPr lang="cs-CZ" sz="2800" dirty="0"/>
              <a:t>z 28</a:t>
            </a:r>
            <a:r>
              <a:rPr lang="cs-CZ" sz="2800" b="1" dirty="0"/>
              <a:t> </a:t>
            </a:r>
            <a:r>
              <a:rPr lang="cs-CZ" sz="2800" dirty="0"/>
              <a:t>= </a:t>
            </a:r>
            <a:r>
              <a:rPr lang="cs-CZ" sz="2800" b="1" dirty="0"/>
              <a:t> </a:t>
            </a:r>
            <a:r>
              <a:rPr lang="mr-IN" sz="2800" b="1" dirty="0"/>
              <a:t>96.4%</a:t>
            </a:r>
            <a:r>
              <a:rPr lang="en-US" sz="2800" dirty="0"/>
              <a:t>… </a:t>
            </a:r>
            <a:r>
              <a:rPr lang="en-US" sz="2800" dirty="0" smtClean="0"/>
              <a:t>2 </a:t>
            </a:r>
            <a:r>
              <a:rPr lang="en-US" sz="2800" dirty="0" err="1" smtClean="0"/>
              <a:t>navíc</a:t>
            </a:r>
            <a:endParaRPr lang="mr-IN" sz="2800" b="1" dirty="0"/>
          </a:p>
        </p:txBody>
      </p:sp>
      <p:sp>
        <p:nvSpPr>
          <p:cNvPr id="10" name="Obdélník 9"/>
          <p:cNvSpPr/>
          <p:nvPr/>
        </p:nvSpPr>
        <p:spPr>
          <a:xfrm>
            <a:off x="8027988" y="728985"/>
            <a:ext cx="7040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4800" dirty="0" smtClean="0">
                <a:sym typeface="Wingdings"/>
              </a:rPr>
              <a:t></a:t>
            </a:r>
            <a:endParaRPr lang="cs-CZ" sz="4800" dirty="0"/>
          </a:p>
        </p:txBody>
      </p:sp>
      <p:graphicFrame>
        <p:nvGraphicFramePr>
          <p:cNvPr id="8" name="Zástupný symbol pro obsah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6477274"/>
              </p:ext>
            </p:extLst>
          </p:nvPr>
        </p:nvGraphicFramePr>
        <p:xfrm>
          <a:off x="178137" y="1631742"/>
          <a:ext cx="8821401" cy="4749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131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83568" y="980728"/>
            <a:ext cx="7772400" cy="720725"/>
          </a:xfrm>
        </p:spPr>
        <p:txBody>
          <a:bodyPr/>
          <a:lstStyle/>
          <a:p>
            <a:r>
              <a:rPr lang="cs-CZ" dirty="0" smtClean="0"/>
              <a:t>Děkujeme za pozornost</a:t>
            </a:r>
            <a:endParaRPr lang="cs-CZ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19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Zadání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Analýza hry stolního fotbálku</a:t>
            </a:r>
          </a:p>
          <a:p>
            <a:endParaRPr lang="cs-CZ" dirty="0" smtClean="0"/>
          </a:p>
          <a:p>
            <a:r>
              <a:rPr lang="cs-CZ" dirty="0" smtClean="0"/>
              <a:t>Detekce</a:t>
            </a:r>
          </a:p>
          <a:p>
            <a:pPr lvl="1"/>
            <a:r>
              <a:rPr lang="cs-CZ" dirty="0" smtClean="0"/>
              <a:t>Panáčci</a:t>
            </a:r>
          </a:p>
          <a:p>
            <a:pPr lvl="1"/>
            <a:r>
              <a:rPr lang="cs-CZ" dirty="0" smtClean="0"/>
              <a:t>Míček</a:t>
            </a:r>
          </a:p>
          <a:p>
            <a:endParaRPr lang="cs-CZ" dirty="0"/>
          </a:p>
          <a:p>
            <a:r>
              <a:rPr lang="cs-CZ" dirty="0" smtClean="0"/>
              <a:t>Statistiky</a:t>
            </a:r>
          </a:p>
          <a:p>
            <a:pPr lvl="1"/>
            <a:r>
              <a:rPr lang="cs-CZ" dirty="0" smtClean="0"/>
              <a:t>Góly</a:t>
            </a:r>
          </a:p>
          <a:p>
            <a:pPr lvl="1"/>
            <a:r>
              <a:rPr lang="cs-CZ" dirty="0" smtClean="0"/>
              <a:t>Střelci/asistence</a:t>
            </a:r>
          </a:p>
          <a:p>
            <a:endParaRPr lang="cs-CZ" dirty="0" smtClean="0"/>
          </a:p>
          <a:p>
            <a:r>
              <a:rPr lang="cs-CZ" dirty="0" smtClean="0"/>
              <a:t>Vyhodnocení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741" y="3140968"/>
            <a:ext cx="4571871" cy="316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1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Ukázka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9603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Příprava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7" name="Zástupný symbol pro obsah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Konstrukce</a:t>
            </a:r>
          </a:p>
          <a:p>
            <a:pPr lvl="1"/>
            <a:r>
              <a:rPr lang="cs-CZ" dirty="0" smtClean="0"/>
              <a:t>Světlo</a:t>
            </a:r>
          </a:p>
          <a:p>
            <a:pPr lvl="1"/>
            <a:r>
              <a:rPr lang="cs-CZ" dirty="0" smtClean="0"/>
              <a:t>Správný úhel</a:t>
            </a:r>
          </a:p>
          <a:p>
            <a:pPr lvl="1"/>
            <a:endParaRPr lang="cs-CZ" dirty="0" smtClean="0"/>
          </a:p>
          <a:p>
            <a:r>
              <a:rPr lang="cs-CZ" dirty="0" smtClean="0"/>
              <a:t>Záznamy</a:t>
            </a:r>
          </a:p>
          <a:p>
            <a:pPr lvl="1"/>
            <a:r>
              <a:rPr lang="cs-CZ" dirty="0"/>
              <a:t>Střih</a:t>
            </a:r>
          </a:p>
          <a:p>
            <a:pPr lvl="1"/>
            <a:r>
              <a:rPr lang="cs-CZ" dirty="0" smtClean="0"/>
              <a:t>Konverze</a:t>
            </a:r>
          </a:p>
          <a:p>
            <a:pPr lvl="1"/>
            <a:r>
              <a:rPr lang="cs-CZ" dirty="0" err="1" smtClean="0"/>
              <a:t>Olympus</a:t>
            </a:r>
            <a:r>
              <a:rPr lang="cs-CZ" dirty="0" smtClean="0"/>
              <a:t> PEN </a:t>
            </a:r>
            <a:r>
              <a:rPr lang="cs-CZ" dirty="0"/>
              <a:t>E‑PL7</a:t>
            </a:r>
            <a:endParaRPr lang="cs-CZ" dirty="0" smtClean="0"/>
          </a:p>
        </p:txBody>
      </p:sp>
      <p:pic>
        <p:nvPicPr>
          <p:cNvPr id="8" name="Zástupný symbol pro obsah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08104" y="699057"/>
            <a:ext cx="3488730" cy="5692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434136"/>
            <a:ext cx="2260905" cy="200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Detekce Míčku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Na základě barvy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HSV + rozmazání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err="1" smtClean="0"/>
              <a:t>Threshold</a:t>
            </a:r>
            <a:r>
              <a:rPr lang="cs-CZ" dirty="0" smtClean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Morfologické</a:t>
            </a:r>
            <a:r>
              <a:rPr lang="en-US" dirty="0"/>
              <a:t> </a:t>
            </a:r>
            <a:r>
              <a:rPr lang="en-US" dirty="0" err="1" smtClean="0"/>
              <a:t>otevření</a:t>
            </a:r>
            <a:r>
              <a:rPr lang="en-US" dirty="0" smtClean="0"/>
              <a:t> (</a:t>
            </a:r>
            <a:r>
              <a:rPr lang="en-US" dirty="0" err="1" smtClean="0"/>
              <a:t>eroze</a:t>
            </a:r>
            <a:r>
              <a:rPr lang="en-US" dirty="0" smtClean="0"/>
              <a:t> =&gt; </a:t>
            </a:r>
            <a:r>
              <a:rPr lang="en-US" dirty="0" err="1" smtClean="0"/>
              <a:t>dilatace</a:t>
            </a:r>
            <a:r>
              <a:rPr lang="en-US" dirty="0" smtClean="0"/>
              <a:t>)</a:t>
            </a:r>
            <a:r>
              <a:rPr lang="cs-CZ" dirty="0" smtClean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Kontury 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9" name="Obráze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3015"/>
            <a:ext cx="9144000" cy="28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6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ázek 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0" r="4478"/>
          <a:stretch/>
        </p:blipFill>
        <p:spPr>
          <a:xfrm>
            <a:off x="899592" y="3266983"/>
            <a:ext cx="8064896" cy="3186354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Detekce hráčů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Na základě barvy</a:t>
            </a:r>
          </a:p>
          <a:p>
            <a:r>
              <a:rPr lang="en-US" sz="2400" dirty="0"/>
              <a:t>HSV =&gt; squared diff =&gt; Gaussian blur =&gt; find N minims=&gt; hill climbing</a:t>
            </a:r>
            <a:endParaRPr lang="cs-CZ" sz="2400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" r="4476"/>
          <a:stretch/>
        </p:blipFill>
        <p:spPr>
          <a:xfrm>
            <a:off x="250700" y="3266982"/>
            <a:ext cx="8713788" cy="3186354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3" b="9587"/>
          <a:stretch/>
        </p:blipFill>
        <p:spPr>
          <a:xfrm>
            <a:off x="609817" y="2597353"/>
            <a:ext cx="7063942" cy="925041"/>
          </a:xfrm>
          <a:prstGeom prst="rect">
            <a:avLst/>
          </a:prstGeom>
        </p:spPr>
      </p:pic>
      <p:grpSp>
        <p:nvGrpSpPr>
          <p:cNvPr id="13" name="Skupina 12"/>
          <p:cNvGrpSpPr/>
          <p:nvPr/>
        </p:nvGrpSpPr>
        <p:grpSpPr>
          <a:xfrm>
            <a:off x="2411760" y="5445224"/>
            <a:ext cx="4392488" cy="360040"/>
            <a:chOff x="2411760" y="5445224"/>
            <a:chExt cx="4392488" cy="360040"/>
          </a:xfrm>
        </p:grpSpPr>
        <p:sp>
          <p:nvSpPr>
            <p:cNvPr id="10" name="Ovál 9"/>
            <p:cNvSpPr/>
            <p:nvPr/>
          </p:nvSpPr>
          <p:spPr bwMode="auto">
            <a:xfrm>
              <a:off x="2411760" y="5661248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  <p:sp>
          <p:nvSpPr>
            <p:cNvPr id="11" name="Ovál 10"/>
            <p:cNvSpPr/>
            <p:nvPr/>
          </p:nvSpPr>
          <p:spPr bwMode="auto">
            <a:xfrm>
              <a:off x="4572000" y="5445224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  <p:sp>
          <p:nvSpPr>
            <p:cNvPr id="12" name="Ovál 11"/>
            <p:cNvSpPr/>
            <p:nvPr/>
          </p:nvSpPr>
          <p:spPr bwMode="auto">
            <a:xfrm>
              <a:off x="6660232" y="5589240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</p:grpSp>
      <p:grpSp>
        <p:nvGrpSpPr>
          <p:cNvPr id="18" name="Skupina 17"/>
          <p:cNvGrpSpPr/>
          <p:nvPr/>
        </p:nvGrpSpPr>
        <p:grpSpPr>
          <a:xfrm>
            <a:off x="2483768" y="5480868"/>
            <a:ext cx="4176464" cy="404788"/>
            <a:chOff x="2483768" y="5480868"/>
            <a:chExt cx="4176464" cy="404788"/>
          </a:xfrm>
        </p:grpSpPr>
        <p:sp>
          <p:nvSpPr>
            <p:cNvPr id="15" name="Ovál 14"/>
            <p:cNvSpPr/>
            <p:nvPr/>
          </p:nvSpPr>
          <p:spPr bwMode="auto">
            <a:xfrm>
              <a:off x="2483768" y="5669632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  <p:sp>
          <p:nvSpPr>
            <p:cNvPr id="16" name="Ovál 15"/>
            <p:cNvSpPr/>
            <p:nvPr/>
          </p:nvSpPr>
          <p:spPr bwMode="auto">
            <a:xfrm>
              <a:off x="4535586" y="5480868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  <p:sp>
          <p:nvSpPr>
            <p:cNvPr id="17" name="Ovál 16"/>
            <p:cNvSpPr/>
            <p:nvPr/>
          </p:nvSpPr>
          <p:spPr bwMode="auto">
            <a:xfrm>
              <a:off x="6516216" y="5741640"/>
              <a:ext cx="144016" cy="14401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cs-CZ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entury Gothic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160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Detekce </a:t>
            </a:r>
            <a:r>
              <a:rPr lang="cs-CZ" smtClean="0"/>
              <a:t>nohou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Na </a:t>
            </a:r>
            <a:r>
              <a:rPr lang="cs-CZ"/>
              <a:t>základě barvy konce nohou</a:t>
            </a:r>
            <a:endParaRPr lang="cs-CZ" dirty="0"/>
          </a:p>
          <a:p>
            <a:pPr lvl="1"/>
            <a:r>
              <a:rPr lang="cs-CZ" sz="2000"/>
              <a:t>GrayScale</a:t>
            </a:r>
            <a:endParaRPr lang="en-US" sz="2000" dirty="0"/>
          </a:p>
          <a:p>
            <a:pPr lvl="1"/>
            <a:r>
              <a:rPr lang="cs-CZ" sz="2000"/>
              <a:t>Segmentace</a:t>
            </a:r>
            <a:r>
              <a:rPr lang="cs-CZ"/>
              <a:t> </a:t>
            </a:r>
            <a:r>
              <a:rPr lang="cs-CZ" sz="2000"/>
              <a:t>vysokých intenzit (vysoká intenzita = 255 jinak 0)</a:t>
            </a:r>
            <a:endParaRPr lang="en-US" sz="2000" dirty="0"/>
          </a:p>
          <a:p>
            <a:pPr lvl="1"/>
            <a:r>
              <a:rPr lang="cs-CZ" sz="2000"/>
              <a:t>Morfologické otevření</a:t>
            </a:r>
            <a:endParaRPr lang="en-US" sz="2000" dirty="0"/>
          </a:p>
          <a:p>
            <a:pPr lvl="1"/>
            <a:r>
              <a:rPr lang="cs-CZ" sz="2000"/>
              <a:t>Suma hodnot v sloupci</a:t>
            </a:r>
            <a:endParaRPr lang="en-US" sz="2000" dirty="0"/>
          </a:p>
          <a:p>
            <a:pPr lvl="1"/>
            <a:r>
              <a:rPr lang="cs-CZ" sz="2000"/>
              <a:t>Součet všech </a:t>
            </a:r>
            <a:r>
              <a:rPr lang="cs-CZ" sz="2000" dirty="0"/>
              <a:t>hráčů</a:t>
            </a:r>
            <a:r>
              <a:rPr lang="en-US" sz="2000"/>
              <a:t> </a:t>
            </a:r>
            <a:r>
              <a:rPr lang="cs-CZ" sz="2000"/>
              <a:t>na tyčce </a:t>
            </a:r>
            <a:endParaRPr lang="en-US" sz="2000" dirty="0"/>
          </a:p>
          <a:p>
            <a:pPr lvl="1"/>
            <a:r>
              <a:rPr lang="cs-CZ" sz="2000"/>
              <a:t>Porovnání s thresholdem</a:t>
            </a:r>
            <a:endParaRPr lang="en-US" sz="2000" dirty="0"/>
          </a:p>
          <a:p>
            <a:pPr lvl="1"/>
            <a:r>
              <a:rPr lang="cs-CZ" sz="2000" dirty="0"/>
              <a:t>Výběr</a:t>
            </a:r>
            <a:r>
              <a:rPr lang="cs-CZ" sz="2000"/>
              <a:t> nejvzdálenější </a:t>
            </a:r>
            <a:r>
              <a:rPr lang="en-US" sz="2000"/>
              <a:t>hodnoty</a:t>
            </a:r>
            <a:endParaRPr lang="cs-CZ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cs-CZ" sz="2400" dirty="0"/>
          </a:p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4509120"/>
            <a:ext cx="3891975" cy="1512168"/>
          </a:xfrm>
          <a:prstGeom prst="rect">
            <a:avLst/>
          </a:prstGeom>
        </p:spPr>
      </p:pic>
      <p:sp>
        <p:nvSpPr>
          <p:cNvPr id="8" name="Obdélník 5"/>
          <p:cNvSpPr/>
          <p:nvPr/>
        </p:nvSpPr>
        <p:spPr bwMode="auto">
          <a:xfrm>
            <a:off x="2555776" y="5229200"/>
            <a:ext cx="3744416" cy="176820"/>
          </a:xfrm>
          <a:prstGeom prst="rect">
            <a:avLst/>
          </a:prstGeom>
          <a:noFill/>
          <a:ln w="57150" cap="flat" cmpd="sng" algn="ctr">
            <a:solidFill>
              <a:srgbClr val="B9000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07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Analýza hry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Dotek</a:t>
            </a:r>
          </a:p>
          <a:p>
            <a:pPr lvl="1"/>
            <a:r>
              <a:rPr lang="cs-CZ" dirty="0"/>
              <a:t>Euklidovská</a:t>
            </a:r>
            <a:r>
              <a:rPr lang="en-US" dirty="0"/>
              <a:t> </a:t>
            </a:r>
            <a:r>
              <a:rPr lang="cs-CZ" dirty="0"/>
              <a:t>vzdálenost</a:t>
            </a:r>
          </a:p>
          <a:p>
            <a:pPr lvl="1"/>
            <a:r>
              <a:rPr lang="en-US" dirty="0"/>
              <a:t>Threshold</a:t>
            </a:r>
          </a:p>
          <a:p>
            <a:pPr lvl="1"/>
            <a:r>
              <a:rPr lang="cs-CZ" dirty="0"/>
              <a:t>Detekuje</a:t>
            </a:r>
            <a:r>
              <a:rPr lang="en-US" dirty="0"/>
              <a:t> se </a:t>
            </a:r>
            <a:r>
              <a:rPr lang="cs-CZ" dirty="0"/>
              <a:t>první</a:t>
            </a:r>
            <a:r>
              <a:rPr lang="en-US" dirty="0"/>
              <a:t> </a:t>
            </a:r>
            <a:r>
              <a:rPr lang="cs-CZ" dirty="0"/>
              <a:t>dotek</a:t>
            </a:r>
          </a:p>
          <a:p>
            <a:endParaRPr lang="cs-CZ" dirty="0"/>
          </a:p>
          <a:p>
            <a:r>
              <a:rPr lang="cs-CZ" dirty="0"/>
              <a:t>Gól</a:t>
            </a:r>
          </a:p>
          <a:p>
            <a:pPr lvl="1"/>
            <a:r>
              <a:rPr lang="cs-CZ" dirty="0"/>
              <a:t>Míček v oblasti branky</a:t>
            </a:r>
          </a:p>
          <a:p>
            <a:pPr lvl="1"/>
            <a:r>
              <a:rPr lang="cs-CZ" dirty="0" err="1"/>
              <a:t>Buffer</a:t>
            </a:r>
            <a:r>
              <a:rPr lang="cs-CZ" dirty="0"/>
              <a:t> polohy míčku</a:t>
            </a:r>
          </a:p>
          <a:p>
            <a:pPr lvl="1"/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1412776"/>
            <a:ext cx="4283522" cy="500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0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Vyhodnocení</a:t>
            </a:r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7" name="Zástupný symbol pro obsah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6.88</a:t>
            </a:r>
            <a:r>
              <a:rPr lang="cs-CZ" dirty="0"/>
              <a:t> minut anotovaného záznamu</a:t>
            </a:r>
          </a:p>
          <a:p>
            <a:r>
              <a:rPr lang="cs-CZ" b="1" dirty="0"/>
              <a:t>407</a:t>
            </a:r>
            <a:r>
              <a:rPr lang="cs-CZ" dirty="0"/>
              <a:t> událostí</a:t>
            </a:r>
          </a:p>
          <a:p>
            <a:endParaRPr lang="en-US" dirty="0"/>
          </a:p>
          <a:p>
            <a:r>
              <a:rPr lang="cs-CZ" dirty="0"/>
              <a:t>Vyhodnocovací </a:t>
            </a:r>
            <a:r>
              <a:rPr lang="cs-CZ" dirty="0" smtClean="0"/>
              <a:t>skript</a:t>
            </a:r>
          </a:p>
          <a:p>
            <a:pPr lvl="1"/>
            <a:r>
              <a:rPr lang="cs-CZ" b="1" dirty="0" smtClean="0">
                <a:ea typeface="+mn-ea"/>
                <a:cs typeface="+mn-cs"/>
              </a:rPr>
              <a:t>1s</a:t>
            </a:r>
            <a:r>
              <a:rPr lang="cs-CZ" dirty="0" smtClean="0">
                <a:ea typeface="+mn-ea"/>
                <a:cs typeface="+mn-cs"/>
              </a:rPr>
              <a:t> tolerance</a:t>
            </a:r>
            <a:endParaRPr lang="cs-CZ" dirty="0">
              <a:ea typeface="+mn-ea"/>
              <a:cs typeface="+mn-cs"/>
            </a:endParaRPr>
          </a:p>
          <a:p>
            <a:pPr lvl="1"/>
            <a:r>
              <a:rPr lang="cs-CZ" dirty="0" smtClean="0">
                <a:ea typeface="+mn-ea"/>
                <a:cs typeface="+mn-cs"/>
              </a:rPr>
              <a:t>Následnost událostí </a:t>
            </a:r>
            <a:r>
              <a:rPr lang="cs-CZ" dirty="0">
                <a:ea typeface="+mn-ea"/>
                <a:cs typeface="+mn-cs"/>
              </a:rPr>
              <a:t>musí být totožná</a:t>
            </a:r>
          </a:p>
          <a:p>
            <a:pPr lvl="1"/>
            <a:endParaRPr lang="en-US" sz="2800" dirty="0">
              <a:ea typeface="+mn-ea"/>
              <a:cs typeface="+mn-cs"/>
            </a:endParaRPr>
          </a:p>
          <a:p>
            <a:pPr marL="457200" lvl="1" indent="0">
              <a:buNone/>
            </a:pPr>
            <a:endParaRPr lang="en-US" sz="2800" dirty="0">
              <a:ea typeface="+mn-ea"/>
              <a:cs typeface="+mn-cs"/>
            </a:endParaRPr>
          </a:p>
          <a:p>
            <a:pPr lvl="1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9024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stovani_platforem">
  <a:themeElements>
    <a:clrScheme name="FIT_prezenta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IT_prezentac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lnDef>
  </a:objectDefaults>
  <a:extraClrSchemeLst>
    <a:extraClrScheme>
      <a:clrScheme name="FIT_prezenta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fit_new">
  <a:themeElements>
    <a:clrScheme name="FIT_prezenta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IT_prezentac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lnDef>
  </a:objectDefaults>
  <a:extraClrSchemeLst>
    <a:extraClrScheme>
      <a:clrScheme name="FIT_prezenta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t_new" id="{633F3E7B-D842-6649-B430-814459EE30CB}" vid="{C666D9DF-964E-3043-95AC-91C6C2E248CA}"/>
    </a:ext>
  </a:extLst>
</a:theme>
</file>

<file path=ppt/theme/theme3.xml><?xml version="1.0" encoding="utf-8"?>
<a:theme xmlns:a="http://schemas.openxmlformats.org/drawingml/2006/main" name="fit">
  <a:themeElements>
    <a:clrScheme name="FIT_prezenta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IT_prezentac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lnDef>
  </a:objectDefaults>
  <a:extraClrSchemeLst>
    <a:extraClrScheme>
      <a:clrScheme name="FIT_prezenta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t_new" id="{633F3E7B-D842-6649-B430-814459EE30CB}" vid="{C666D9DF-964E-3043-95AC-91C6C2E248CA}"/>
    </a:ext>
  </a:extLst>
</a:theme>
</file>

<file path=ppt/theme/theme4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5608</TotalTime>
  <Words>196</Words>
  <Application>Microsoft Macintosh PowerPoint</Application>
  <PresentationFormat>Předvádění na obrazovce (4:3)</PresentationFormat>
  <Paragraphs>91</Paragraphs>
  <Slides>12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3</vt:i4>
      </vt:variant>
      <vt:variant>
        <vt:lpstr>Nadpisy snímků</vt:lpstr>
      </vt:variant>
      <vt:variant>
        <vt:i4>12</vt:i4>
      </vt:variant>
    </vt:vector>
  </HeadingPairs>
  <TitlesOfParts>
    <vt:vector size="17" baseType="lpstr">
      <vt:lpstr>Century Gothic</vt:lpstr>
      <vt:lpstr>Wingdings</vt:lpstr>
      <vt:lpstr>testovani_platforem</vt:lpstr>
      <vt:lpstr>fit_new</vt:lpstr>
      <vt:lpstr>fit</vt:lpstr>
      <vt:lpstr>Prezentace aplikace PowerPoint</vt:lpstr>
      <vt:lpstr>Zadání</vt:lpstr>
      <vt:lpstr>Ukázka</vt:lpstr>
      <vt:lpstr>Příprava</vt:lpstr>
      <vt:lpstr>Detekce Míčku</vt:lpstr>
      <vt:lpstr>Detekce hráčů</vt:lpstr>
      <vt:lpstr>Detekce nohou</vt:lpstr>
      <vt:lpstr>Analýza hry</vt:lpstr>
      <vt:lpstr>Vyhodnocení</vt:lpstr>
      <vt:lpstr>Vyhodnocení doteků</vt:lpstr>
      <vt:lpstr>Vyhodnocení gólů</vt:lpstr>
      <vt:lpstr>Děkujeme za pozornost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Snímek 1</dc:title>
  <dc:creator>Pavol Korček</dc:creator>
  <cp:lastModifiedBy>Tomáš Mlynarič</cp:lastModifiedBy>
  <cp:revision>365</cp:revision>
  <cp:lastPrinted>2016-11-16T13:35:00Z</cp:lastPrinted>
  <dcterms:created xsi:type="dcterms:W3CDTF">2011-10-20T07:47:32Z</dcterms:created>
  <dcterms:modified xsi:type="dcterms:W3CDTF">2017-01-04T10:00:05Z</dcterms:modified>
</cp:coreProperties>
</file>